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302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3" r:id="rId12"/>
    <p:sldId id="322" r:id="rId13"/>
    <p:sldId id="324" r:id="rId14"/>
    <p:sldId id="32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"/>
    <p:restoredTop sz="95897"/>
  </p:normalViewPr>
  <p:slideViewPr>
    <p:cSldViewPr snapToGrid="0" snapToObjects="1">
      <p:cViewPr varScale="1">
        <p:scale>
          <a:sx n="105" d="100"/>
          <a:sy n="105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Ubiquitous (u – bit – quick – tis)</a:t>
            </a:r>
          </a:p>
          <a:p>
            <a:r>
              <a:rPr lang="en-US" dirty="0"/>
              <a:t>Actuator (act – true- ate – 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Six- low- pan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5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gases from cooking and heating</a:t>
            </a:r>
          </a:p>
          <a:p>
            <a:r>
              <a:rPr lang="en-US" dirty="0"/>
              <a:t>Chemicals from candles and household cleansers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Monitoring by Vehicular Sensor Network</a:t>
            </a:r>
          </a:p>
          <a:p>
            <a:endParaRPr lang="en-US" dirty="0"/>
          </a:p>
          <a:p>
            <a:r>
              <a:rPr lang="en-US" dirty="0"/>
              <a:t>The low cost portable ***ambient sensors *** provide a huge opportunity in increasing the spatiotemporal resolution of the air pollution information and are even able to verify, fine tune or improve the existing ambient air quality models. </a:t>
            </a:r>
          </a:p>
          <a:p>
            <a:endParaRPr lang="en-US" dirty="0"/>
          </a:p>
          <a:p>
            <a:r>
              <a:rPr lang="en-US" dirty="0"/>
              <a:t>One of the most important complete air monitoring based IoT system is known as vehicular sensor network </a:t>
            </a:r>
          </a:p>
          <a:p>
            <a:endParaRPr lang="en-US" dirty="0"/>
          </a:p>
          <a:p>
            <a:r>
              <a:rPr lang="en-US" dirty="0"/>
              <a:t>Figure: sensor nodes typically carried by the public transportations like buses or taxis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sensor node utilizes a GPS module for acquiring time + location information and a ** Bluetooth link *** for communicating with the laptop inside car. </a:t>
            </a:r>
          </a:p>
          <a:p>
            <a:endParaRPr lang="en-US" dirty="0"/>
          </a:p>
          <a:p>
            <a:r>
              <a:rPr lang="en-US" dirty="0"/>
              <a:t>*** CO2 sensor  *** for example mounted outside the car to monitor the concentration of CO2. </a:t>
            </a:r>
          </a:p>
          <a:p>
            <a:r>
              <a:rPr lang="en-US" dirty="0"/>
              <a:t>A ZigBee intra vehicle wireless network utilized to communicate with the inside car processing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9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ojvZLle7C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YU98yfSDK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WmDT8WDGA" TargetMode="External"/><Relationship Id="rId2" Type="http://schemas.openxmlformats.org/officeDocument/2006/relationships/hyperlink" Target="https://www.youtube.com/watch?v=d-54zNnfz9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1UQbGWqj-t0" TargetMode="External"/><Relationship Id="rId4" Type="http://schemas.openxmlformats.org/officeDocument/2006/relationships/hyperlink" Target="https://www.youtube.com/watch?v=RRMvcNrjmD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mining Internet of Things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air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35751C-9795-8043-B3B5-293AE9D6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890045"/>
            <a:ext cx="8670036" cy="49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weather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1881B-EDC0-F043-8B8A-A4A3218C3F95}"/>
              </a:ext>
            </a:extLst>
          </p:cNvPr>
          <p:cNvSpPr txBox="1"/>
          <p:nvPr/>
        </p:nvSpPr>
        <p:spPr>
          <a:xfrm>
            <a:off x="661174" y="2136338"/>
            <a:ext cx="108606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weather monitoring systems are based on wireless technology consist of many monitoring bases stations. </a:t>
            </a:r>
          </a:p>
          <a:p>
            <a:endParaRPr lang="en-US" dirty="0"/>
          </a:p>
          <a:p>
            <a:r>
              <a:rPr lang="en-US" dirty="0"/>
              <a:t>The base stations consist of different types of sensing units such as </a:t>
            </a:r>
          </a:p>
          <a:p>
            <a:r>
              <a:rPr lang="en-US" dirty="0"/>
              <a:t>	temperature measurement, </a:t>
            </a:r>
          </a:p>
          <a:p>
            <a:r>
              <a:rPr lang="en-US" dirty="0"/>
              <a:t>	humidity measurement, </a:t>
            </a:r>
          </a:p>
          <a:p>
            <a:r>
              <a:rPr lang="en-US" dirty="0"/>
              <a:t>	atmospheric pressure measurement, </a:t>
            </a:r>
          </a:p>
          <a:p>
            <a:r>
              <a:rPr lang="en-US" dirty="0"/>
              <a:t>	air quality measurement, </a:t>
            </a:r>
          </a:p>
          <a:p>
            <a:r>
              <a:rPr lang="en-US" dirty="0"/>
              <a:t>	rainfall measurement,  </a:t>
            </a:r>
          </a:p>
          <a:p>
            <a:r>
              <a:rPr lang="en-US" dirty="0"/>
              <a:t>	wind speed </a:t>
            </a:r>
          </a:p>
          <a:p>
            <a:r>
              <a:rPr lang="en-US" dirty="0"/>
              <a:t>	wind direction measurement. </a:t>
            </a:r>
          </a:p>
        </p:txBody>
      </p:sp>
      <p:pic>
        <p:nvPicPr>
          <p:cNvPr id="4098" name="Picture 2" descr="Weather Station Kit ST.BASE - Maranata-Madrid SL - NIF B-85746204">
            <a:extLst>
              <a:ext uri="{FF2B5EF4-FFF2-40B4-BE49-F238E27FC236}">
                <a16:creationId xmlns:a16="http://schemas.microsoft.com/office/drawing/2014/main" id="{37B017B5-6AC7-0E4A-A9A2-74AA9DDF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33" y="2471351"/>
            <a:ext cx="4236775" cy="42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7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weather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E2BD1A5-975D-284E-BA21-1A2637D25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006599"/>
            <a:ext cx="9836150" cy="47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– WASTE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3719E-C57C-C94E-91ED-A942607B7AFA}"/>
              </a:ext>
            </a:extLst>
          </p:cNvPr>
          <p:cNvSpPr txBox="1"/>
          <p:nvPr/>
        </p:nvSpPr>
        <p:spPr>
          <a:xfrm>
            <a:off x="461772" y="1888917"/>
            <a:ext cx="8458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average Nevadan produces </a:t>
            </a:r>
            <a:r>
              <a:rPr lang="en-US" b="1" dirty="0"/>
              <a:t>nearly 8 pounds of garbage per person every day</a:t>
            </a:r>
            <a:r>
              <a:rPr lang="en-US" dirty="0"/>
              <a:t>. </a:t>
            </a:r>
          </a:p>
          <a:p>
            <a:r>
              <a:rPr lang="en-US" dirty="0"/>
              <a:t>	That's nearly </a:t>
            </a:r>
            <a:r>
              <a:rPr lang="en-US" dirty="0">
                <a:highlight>
                  <a:srgbClr val="FFFF00"/>
                </a:highlight>
              </a:rPr>
              <a:t>twice  </a:t>
            </a:r>
            <a:r>
              <a:rPr lang="en-US" dirty="0"/>
              <a:t>the national average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AFE6E8-050D-6A4E-B500-9C1BC49A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2559798"/>
            <a:ext cx="5120640" cy="4190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46253-D081-184C-8C53-5EE2E3EC8229}"/>
              </a:ext>
            </a:extLst>
          </p:cNvPr>
          <p:cNvSpPr txBox="1"/>
          <p:nvPr/>
        </p:nvSpPr>
        <p:spPr>
          <a:xfrm>
            <a:off x="5559552" y="2535249"/>
            <a:ext cx="66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implementation of smart waste collection system </a:t>
            </a:r>
          </a:p>
          <a:p>
            <a:r>
              <a:rPr lang="en-US" sz="2200" dirty="0"/>
              <a:t>will add a great value in smart cities projects by </a:t>
            </a:r>
          </a:p>
          <a:p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design multiple dustbins located throughout the city </a:t>
            </a:r>
          </a:p>
          <a:p>
            <a:pPr marL="342900" indent="-342900">
              <a:buAutoNum type="arabicPeriod"/>
            </a:pPr>
            <a:r>
              <a:rPr lang="en-US" sz="2200" dirty="0"/>
              <a:t>provide them with a sensor to track </a:t>
            </a:r>
          </a:p>
          <a:p>
            <a:pPr lvl="1"/>
            <a:r>
              <a:rPr lang="en-US" sz="2200" dirty="0"/>
              <a:t>the level and weight of the garbage bins </a:t>
            </a:r>
          </a:p>
          <a:p>
            <a:pPr marL="342900" indent="-342900">
              <a:buAutoNum type="arabicPeriod" startAt="3"/>
            </a:pPr>
            <a:r>
              <a:rPr lang="en-US" sz="2200" dirty="0"/>
              <a:t>add a unique ID for every dustbin in the city </a:t>
            </a:r>
          </a:p>
          <a:p>
            <a:r>
              <a:rPr lang="en-US" sz="2200" dirty="0"/>
              <a:t>4.  identify which garbage bin is full</a:t>
            </a:r>
          </a:p>
        </p:txBody>
      </p:sp>
    </p:spTree>
    <p:extLst>
      <p:ext uri="{BB962C8B-B14F-4D97-AF65-F5344CB8AC3E}">
        <p14:creationId xmlns:p14="http://schemas.microsoft.com/office/powerpoint/2010/main" val="47453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7516-2DA7-5F45-BD25-9F64A2E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Environment Based IoT Applications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9EA8-99AB-3D45-B7E8-C3B1C037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1184"/>
            <a:ext cx="11029615" cy="3678303"/>
          </a:xfrm>
        </p:spPr>
        <p:txBody>
          <a:bodyPr>
            <a:noAutofit/>
          </a:bodyPr>
          <a:lstStyle/>
          <a:p>
            <a:r>
              <a:rPr lang="en-US" sz="2000" dirty="0"/>
              <a:t>Definition and Identification</a:t>
            </a:r>
          </a:p>
          <a:p>
            <a:pPr lvl="1"/>
            <a:r>
              <a:rPr lang="en-US" sz="1800" dirty="0"/>
              <a:t>several thousands of devices and objects can be connected by the IoT for different services. </a:t>
            </a:r>
          </a:p>
          <a:p>
            <a:pPr lvl="1"/>
            <a:r>
              <a:rPr lang="en-US" sz="1800" dirty="0"/>
              <a:t>Each of these object needs to be </a:t>
            </a:r>
            <a:r>
              <a:rPr lang="en-US" sz="1800" b="1" dirty="0"/>
              <a:t>uniquely</a:t>
            </a:r>
            <a:r>
              <a:rPr lang="en-US" sz="1800" dirty="0"/>
              <a:t> identified over the network</a:t>
            </a:r>
          </a:p>
          <a:p>
            <a:r>
              <a:rPr lang="en-US" sz="2000" dirty="0"/>
              <a:t>Data Conversion: </a:t>
            </a:r>
          </a:p>
          <a:p>
            <a:pPr lvl="1"/>
            <a:r>
              <a:rPr lang="en-US" sz="1800" dirty="0"/>
              <a:t>conversion of data from one format to another.</a:t>
            </a:r>
          </a:p>
          <a:p>
            <a:pPr lvl="1"/>
            <a:r>
              <a:rPr lang="en-US" sz="1800" dirty="0"/>
              <a:t>making the data compatible for further processing</a:t>
            </a:r>
          </a:p>
          <a:p>
            <a:r>
              <a:rPr lang="en-US" sz="2000" dirty="0"/>
              <a:t>Interoperability</a:t>
            </a:r>
          </a:p>
          <a:p>
            <a:pPr lvl="1"/>
            <a:r>
              <a:rPr lang="en-US" sz="1800" dirty="0"/>
              <a:t>Develop systems with their interfaces completely understood, to work with other products or systems</a:t>
            </a:r>
          </a:p>
          <a:p>
            <a:pPr lvl="1"/>
            <a:r>
              <a:rPr lang="en-US" sz="1800" dirty="0"/>
              <a:t>Interoperability of all devices such as sensors and objects</a:t>
            </a:r>
          </a:p>
          <a:p>
            <a:r>
              <a:rPr lang="en-US" sz="2000" dirty="0"/>
              <a:t>Data Security</a:t>
            </a:r>
          </a:p>
          <a:p>
            <a:pPr lvl="1"/>
            <a:r>
              <a:rPr lang="en-US" sz="1800" dirty="0"/>
              <a:t>Develop proper security mechanism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8406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smart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6" cy="4878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What is a </a:t>
            </a:r>
            <a:r>
              <a:rPr lang="en-US" sz="2500" b="1" dirty="0"/>
              <a:t>Smart Environment</a:t>
            </a:r>
            <a:r>
              <a:rPr lang="en-US" sz="2500" dirty="0"/>
              <a:t>? </a:t>
            </a:r>
          </a:p>
          <a:p>
            <a:pPr algn="just">
              <a:buFontTx/>
              <a:buChar char="-"/>
            </a:pPr>
            <a:r>
              <a:rPr lang="en-US" sz="2500" dirty="0"/>
              <a:t>“a small world where different kinds of smart device are continuously working to make inhabitants’ lives more comfortable” by Cook and Das.  (</a:t>
            </a:r>
            <a:r>
              <a:rPr lang="en-US" sz="2500" dirty="0">
                <a:hlinkClick r:id="rId3"/>
              </a:rPr>
              <a:t>link</a:t>
            </a:r>
            <a:r>
              <a:rPr lang="en-US" sz="2500" dirty="0"/>
              <a:t> </a:t>
            </a:r>
            <a:r>
              <a:rPr lang="en-US" sz="1500" dirty="0"/>
              <a:t>10’- </a:t>
            </a:r>
            <a:r>
              <a:rPr lang="en-US" sz="2500" dirty="0"/>
              <a:t>)</a:t>
            </a:r>
          </a:p>
          <a:p>
            <a:pPr>
              <a:buFontTx/>
              <a:buChar char="-"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Related to </a:t>
            </a:r>
            <a:r>
              <a:rPr lang="en-US" sz="2500" b="1" dirty="0"/>
              <a:t>Ubiquitous Computing</a:t>
            </a:r>
            <a:r>
              <a:rPr lang="en-US" sz="2500" dirty="0"/>
              <a:t> </a:t>
            </a:r>
          </a:p>
          <a:p>
            <a:pPr algn="just">
              <a:buFontTx/>
              <a:buChar char="-"/>
            </a:pPr>
            <a:r>
              <a:rPr lang="en-US" sz="2500" dirty="0"/>
              <a:t>“… a </a:t>
            </a:r>
            <a:r>
              <a:rPr lang="en-US" sz="2500" b="1" dirty="0"/>
              <a:t>physical world </a:t>
            </a:r>
            <a:r>
              <a:rPr lang="en-US" sz="2500" dirty="0"/>
              <a:t>that is richly and invisibly interwoven with </a:t>
            </a:r>
            <a:r>
              <a:rPr lang="en-US" sz="2500" b="1" dirty="0"/>
              <a:t>sensors</a:t>
            </a:r>
            <a:r>
              <a:rPr lang="en-US" sz="2500" dirty="0"/>
              <a:t>, actuators, displays, and computational elements, embedded seamlessly in the everyday objects of our lives, and connected through a continuous network.” by Mark Weiser et. al (</a:t>
            </a:r>
            <a:r>
              <a:rPr lang="en-US" sz="2500" dirty="0">
                <a:hlinkClick r:id="rId4"/>
              </a:rPr>
              <a:t>link</a:t>
            </a:r>
            <a:r>
              <a:rPr lang="en-US" sz="2500" dirty="0"/>
              <a:t> ,  </a:t>
            </a:r>
            <a:r>
              <a:rPr lang="en-US" sz="1500" dirty="0"/>
              <a:t>- 1:23’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F237-6D78-AE42-B485-7EC580C5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ENVIRONMENT AND SMART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6ABD-8E2D-8C49-848E-4057DD16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46256"/>
            <a:ext cx="11029615" cy="4427568"/>
          </a:xfrm>
        </p:spPr>
        <p:txBody>
          <a:bodyPr>
            <a:noAutofit/>
          </a:bodyPr>
          <a:lstStyle/>
          <a:p>
            <a:r>
              <a:rPr lang="en-US" sz="3500" dirty="0"/>
              <a:t>Smart devices that </a:t>
            </a:r>
          </a:p>
          <a:p>
            <a:pPr lvl="1">
              <a:buFontTx/>
              <a:buChar char="-"/>
            </a:pPr>
            <a:r>
              <a:rPr lang="en-US" sz="3100" dirty="0"/>
              <a:t>Connected to other devices via network protocols</a:t>
            </a:r>
          </a:p>
          <a:p>
            <a:pPr lvl="1">
              <a:buFontTx/>
              <a:buChar char="-"/>
            </a:pPr>
            <a:r>
              <a:rPr lang="en-US" sz="3100" dirty="0"/>
              <a:t>Operate autonomously</a:t>
            </a:r>
          </a:p>
          <a:p>
            <a:pPr lvl="1">
              <a:buFontTx/>
              <a:buChar char="-"/>
            </a:pPr>
            <a:r>
              <a:rPr lang="en-US" sz="3100" dirty="0"/>
              <a:t>Interact with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physical world (e.g., via sensors)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humans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each other</a:t>
            </a:r>
          </a:p>
          <a:p>
            <a:pPr lvl="1">
              <a:buFontTx/>
              <a:buChar char="-"/>
            </a:pPr>
            <a:endParaRPr lang="en-US" sz="3100" dirty="0"/>
          </a:p>
          <a:p>
            <a:pPr lvl="1"/>
            <a:endParaRPr lang="en-US" sz="3300" dirty="0"/>
          </a:p>
        </p:txBody>
      </p:sp>
      <p:pic>
        <p:nvPicPr>
          <p:cNvPr id="1028" name="Picture 4" descr="The Best Smart Home Devices for 2022 | PCMag">
            <a:extLst>
              <a:ext uri="{FF2B5EF4-FFF2-40B4-BE49-F238E27FC236}">
                <a16:creationId xmlns:a16="http://schemas.microsoft.com/office/drawing/2014/main" id="{CDE535AD-9AEC-9D4F-A997-00620DD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4" y="3614166"/>
            <a:ext cx="5766816" cy="32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FB96-46CB-2B42-B0A3-A8736CD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based environmental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F61A-DA18-AB44-878B-2CFD2FEB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000"/>
            <a:ext cx="11029616" cy="4835999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Monitoring Devices</a:t>
            </a:r>
          </a:p>
          <a:p>
            <a:pPr lvl="1"/>
            <a:r>
              <a:rPr lang="en-US" sz="2300" dirty="0"/>
              <a:t>monitoring systems consists a various device that generate signals which can be used for many monitoring aspects. </a:t>
            </a:r>
          </a:p>
          <a:p>
            <a:pPr lvl="1"/>
            <a:r>
              <a:rPr lang="en-US" sz="2300" dirty="0"/>
              <a:t>Using sensors supported by Bluetooth or Wi-Fi</a:t>
            </a:r>
          </a:p>
          <a:p>
            <a:r>
              <a:rPr lang="en-US" sz="2500" dirty="0"/>
              <a:t>Sensor Models</a:t>
            </a:r>
          </a:p>
          <a:p>
            <a:pPr lvl="1"/>
            <a:r>
              <a:rPr lang="en-US" sz="2300" dirty="0" err="1"/>
              <a:t>AirBot</a:t>
            </a:r>
            <a:r>
              <a:rPr lang="en-US" sz="2300" dirty="0"/>
              <a:t> (</a:t>
            </a:r>
            <a:r>
              <a:rPr lang="en-US" sz="2300" dirty="0">
                <a:hlinkClick r:id="rId2"/>
              </a:rPr>
              <a:t>link</a:t>
            </a:r>
            <a:r>
              <a:rPr lang="en-US" sz="2300" dirty="0"/>
              <a:t>  </a:t>
            </a:r>
            <a:r>
              <a:rPr lang="en-US" dirty="0"/>
              <a:t>-- 3’00</a:t>
            </a:r>
            <a:r>
              <a:rPr lang="en-US" sz="2300" dirty="0"/>
              <a:t>)</a:t>
            </a:r>
          </a:p>
          <a:p>
            <a:pPr lvl="1"/>
            <a:r>
              <a:rPr lang="en-US" sz="2300" dirty="0" err="1"/>
              <a:t>WaterBot</a:t>
            </a:r>
            <a:endParaRPr lang="en-US" sz="2300" dirty="0"/>
          </a:p>
          <a:p>
            <a:pPr lvl="1"/>
            <a:r>
              <a:rPr lang="en-US" sz="2300" dirty="0" err="1"/>
              <a:t>Sensordrone</a:t>
            </a:r>
            <a:r>
              <a:rPr lang="en-US" sz="2300" dirty="0"/>
              <a:t> </a:t>
            </a:r>
          </a:p>
          <a:p>
            <a:pPr lvl="1"/>
            <a:r>
              <a:rPr lang="en-US" sz="2300" dirty="0"/>
              <a:t>Air Quality Egg (</a:t>
            </a:r>
            <a:r>
              <a:rPr lang="en-US" sz="2300" dirty="0">
                <a:hlinkClick r:id="rId3"/>
              </a:rPr>
              <a:t>link</a:t>
            </a:r>
            <a:endParaRPr lang="en-US" sz="2300" dirty="0"/>
          </a:p>
          <a:p>
            <a:pPr lvl="1"/>
            <a:r>
              <a:rPr lang="en-US" sz="2300" dirty="0" err="1"/>
              <a:t>Lapka</a:t>
            </a:r>
            <a:r>
              <a:rPr lang="en-US" sz="2300" dirty="0"/>
              <a:t> </a:t>
            </a:r>
            <a:r>
              <a:rPr lang="en-US" sz="2400" dirty="0"/>
              <a:t>(</a:t>
            </a: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/>
              <a:t> </a:t>
            </a:r>
            <a:r>
              <a:rPr lang="en-US" sz="1800" dirty="0"/>
              <a:t>20’- 3’25</a:t>
            </a:r>
            <a:r>
              <a:rPr lang="en-US" sz="2400" dirty="0"/>
              <a:t>)</a:t>
            </a:r>
            <a:endParaRPr lang="en-US" sz="2300" dirty="0"/>
          </a:p>
          <a:p>
            <a:pPr lvl="1"/>
            <a:r>
              <a:rPr lang="en-US" sz="2300" dirty="0"/>
              <a:t>Wearable sensor (</a:t>
            </a:r>
            <a:r>
              <a:rPr lang="en-US" sz="2300" dirty="0">
                <a:hlinkClick r:id="rId5"/>
              </a:rPr>
              <a:t>link</a:t>
            </a:r>
            <a:r>
              <a:rPr lang="en-US" sz="2300" dirty="0"/>
              <a:t> </a:t>
            </a:r>
            <a:r>
              <a:rPr lang="en-US" dirty="0"/>
              <a:t>27’- 40 </a:t>
            </a:r>
            <a:r>
              <a:rPr lang="en-US" sz="2300" dirty="0"/>
              <a:t>)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5058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FB96-46CB-2B42-B0A3-A8736CD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F61A-DA18-AB44-878B-2CFD2FEB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000"/>
            <a:ext cx="11029616" cy="4835999"/>
          </a:xfrm>
        </p:spPr>
        <p:txBody>
          <a:bodyPr>
            <a:normAutofit/>
          </a:bodyPr>
          <a:lstStyle/>
          <a:p>
            <a:r>
              <a:rPr lang="en-US" sz="2500" dirty="0"/>
              <a:t>Bluetooth (less distance)</a:t>
            </a:r>
          </a:p>
          <a:p>
            <a:r>
              <a:rPr lang="en-US" sz="2500" dirty="0"/>
              <a:t>Bluetooth 4.0 LE (low energy)</a:t>
            </a:r>
          </a:p>
          <a:p>
            <a:r>
              <a:rPr lang="en-US" sz="2300" dirty="0"/>
              <a:t>ZigBee (extra distance; fast; reliable)</a:t>
            </a:r>
          </a:p>
          <a:p>
            <a:r>
              <a:rPr lang="en-US" sz="2300" dirty="0"/>
              <a:t>Wi-Fi (less reliable)</a:t>
            </a:r>
          </a:p>
          <a:p>
            <a:r>
              <a:rPr lang="en-US" sz="2300" dirty="0"/>
              <a:t>6loWPAN (IP-based network)</a:t>
            </a:r>
          </a:p>
          <a:p>
            <a:r>
              <a:rPr lang="en-US" sz="2300" dirty="0"/>
              <a:t>Z wave (fewer congestion problems)</a:t>
            </a:r>
          </a:p>
          <a:p>
            <a:pPr lvl="1"/>
            <a:endParaRPr lang="en-US" sz="2300" dirty="0"/>
          </a:p>
        </p:txBody>
      </p:sp>
      <p:pic>
        <p:nvPicPr>
          <p:cNvPr id="2050" name="Picture 2" descr="Bluetooth® Technology Website">
            <a:extLst>
              <a:ext uri="{FF2B5EF4-FFF2-40B4-BE49-F238E27FC236}">
                <a16:creationId xmlns:a16="http://schemas.microsoft.com/office/drawing/2014/main" id="{3C9A92E6-212A-7941-8045-A8EAB2E1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9250" r="10308" b="7468"/>
          <a:stretch/>
        </p:blipFill>
        <p:spPr bwMode="auto">
          <a:xfrm>
            <a:off x="6645499" y="1906215"/>
            <a:ext cx="1609860" cy="1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uefruit LE - Bluetooth Low Energy (BLE 4.0) - nRF8001 Breakout [v1.0] :  ID 1697 : $19.95 : Adafruit Industries, Unique &amp; fun DIY electronics and  kits">
            <a:extLst>
              <a:ext uri="{FF2B5EF4-FFF2-40B4-BE49-F238E27FC236}">
                <a16:creationId xmlns:a16="http://schemas.microsoft.com/office/drawing/2014/main" id="{26DC77F4-2E81-0944-A538-1F127B24B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0" t="13278" r="18416" b="16800"/>
          <a:stretch/>
        </p:blipFill>
        <p:spPr bwMode="auto">
          <a:xfrm>
            <a:off x="8867103" y="1831741"/>
            <a:ext cx="2228045" cy="18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set up a 6LoWPAN network - Embedded.com">
            <a:extLst>
              <a:ext uri="{FF2B5EF4-FFF2-40B4-BE49-F238E27FC236}">
                <a16:creationId xmlns:a16="http://schemas.microsoft.com/office/drawing/2014/main" id="{4906D30B-1722-5242-8F84-0ED0ADDF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40" y="3828915"/>
            <a:ext cx="4298861" cy="29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15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E335-F79C-2D44-88A9-1A634D5A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Technologies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F065359-4CF3-B745-B0F0-29F9A47F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99" y="1893194"/>
            <a:ext cx="6981762" cy="48746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06DF81-5C40-2542-B22D-01A472A40FB6}"/>
              </a:ext>
            </a:extLst>
          </p:cNvPr>
          <p:cNvSpPr/>
          <p:nvPr/>
        </p:nvSpPr>
        <p:spPr>
          <a:xfrm>
            <a:off x="5980090" y="5228823"/>
            <a:ext cx="691166" cy="4893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WATER</a:t>
            </a:r>
          </a:p>
        </p:txBody>
      </p:sp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69C7417B-51D5-4B4C-B0AB-BE8A257F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87" y="1910930"/>
            <a:ext cx="6356985" cy="49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WATER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A9B875-FF39-CD45-9549-DE26AB15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2" b="5005"/>
          <a:stretch/>
        </p:blipFill>
        <p:spPr>
          <a:xfrm>
            <a:off x="4645152" y="591305"/>
            <a:ext cx="7091735" cy="6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air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747576-BC79-E944-8B4A-F4117A82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5" y="2099135"/>
            <a:ext cx="7667156" cy="4521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6D885-614F-6547-8E0F-81E337277368}"/>
              </a:ext>
            </a:extLst>
          </p:cNvPr>
          <p:cNvSpPr txBox="1"/>
          <p:nvPr/>
        </p:nvSpPr>
        <p:spPr>
          <a:xfrm>
            <a:off x="7765019" y="1867487"/>
            <a:ext cx="44269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Burning of Fossil Fuels</a:t>
            </a:r>
          </a:p>
          <a:p>
            <a:pPr marL="342900" indent="-342900">
              <a:buAutoNum type="arabicPeriod"/>
            </a:pPr>
            <a:r>
              <a:rPr lang="en-US" sz="2500" dirty="0"/>
              <a:t>Agricultural Activities </a:t>
            </a:r>
          </a:p>
          <a:p>
            <a:pPr lvl="1"/>
            <a:r>
              <a:rPr lang="en-US" sz="2200" dirty="0"/>
              <a:t>Animal breeding /Grow crops</a:t>
            </a:r>
          </a:p>
          <a:p>
            <a:pPr marL="342900" indent="-342900">
              <a:buAutoNum type="arabicPeriod"/>
            </a:pPr>
            <a:r>
              <a:rPr lang="en-US" sz="2500" dirty="0"/>
              <a:t>Factories and Industries</a:t>
            </a:r>
          </a:p>
          <a:p>
            <a:pPr marL="342900" indent="-342900">
              <a:buAutoNum type="arabicPeriod"/>
            </a:pPr>
            <a:r>
              <a:rPr lang="en-US" sz="2500" dirty="0"/>
              <a:t>Mining operations</a:t>
            </a:r>
          </a:p>
          <a:p>
            <a:pPr marL="342900" indent="-342900">
              <a:buAutoNum type="arabicPeriod"/>
            </a:pPr>
            <a:r>
              <a:rPr lang="en-US" sz="2500" dirty="0"/>
              <a:t>Indoor air quality</a:t>
            </a:r>
          </a:p>
          <a:p>
            <a:pPr lvl="1"/>
            <a:r>
              <a:rPr lang="en-US" sz="2200" dirty="0"/>
              <a:t>80% of all cancers are attributed </a:t>
            </a:r>
          </a:p>
          <a:p>
            <a:pPr lvl="1"/>
            <a:r>
              <a:rPr lang="en-US" sz="2200" dirty="0"/>
              <a:t>to environmental </a:t>
            </a:r>
          </a:p>
          <a:p>
            <a:pPr marL="800100" lvl="1" indent="-342900">
              <a:buAutoNum type="arabicPeriod"/>
            </a:pPr>
            <a:endParaRPr lang="en-US" sz="2500" dirty="0"/>
          </a:p>
        </p:txBody>
      </p:sp>
      <p:pic>
        <p:nvPicPr>
          <p:cNvPr id="3074" name="Picture 2" descr="Fossil fuel plans would far overshoot climate goals, study finds">
            <a:extLst>
              <a:ext uri="{FF2B5EF4-FFF2-40B4-BE49-F238E27FC236}">
                <a16:creationId xmlns:a16="http://schemas.microsoft.com/office/drawing/2014/main" id="{01F38BA1-4AF4-9244-A484-618AE36E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59" y="5115216"/>
            <a:ext cx="2497709" cy="16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9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5966</TotalTime>
  <Words>694</Words>
  <Application>Microsoft Macintosh PowerPoint</Application>
  <PresentationFormat>Widescreen</PresentationFormat>
  <Paragraphs>107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mining Internet of Things Data</vt:lpstr>
      <vt:lpstr>introduction to smart environment</vt:lpstr>
      <vt:lpstr>SMART ENVIRONMENT AND SMART DEVICES</vt:lpstr>
      <vt:lpstr>IoT based environmental monitoring</vt:lpstr>
      <vt:lpstr>Communication Technologies</vt:lpstr>
      <vt:lpstr>Communication Technologies</vt:lpstr>
      <vt:lpstr>SMART City - WATER</vt:lpstr>
      <vt:lpstr>SMART City - WATER</vt:lpstr>
      <vt:lpstr>SMART City - air</vt:lpstr>
      <vt:lpstr>SMART City - air</vt:lpstr>
      <vt:lpstr>SMART City - weather</vt:lpstr>
      <vt:lpstr>SMART City - weather</vt:lpstr>
      <vt:lpstr>SMART City – WASTE COLLECTION</vt:lpstr>
      <vt:lpstr>Smart Environment Based IoT Applications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203</cp:revision>
  <dcterms:created xsi:type="dcterms:W3CDTF">2021-01-19T23:36:07Z</dcterms:created>
  <dcterms:modified xsi:type="dcterms:W3CDTF">2022-01-21T01:19:39Z</dcterms:modified>
</cp:coreProperties>
</file>